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767" r:id="rId2"/>
    <p:sldId id="831" r:id="rId3"/>
    <p:sldId id="865" r:id="rId4"/>
    <p:sldId id="820" r:id="rId5"/>
    <p:sldId id="825" r:id="rId6"/>
    <p:sldId id="824" r:id="rId7"/>
    <p:sldId id="846" r:id="rId8"/>
    <p:sldId id="864" r:id="rId9"/>
    <p:sldId id="828" r:id="rId10"/>
    <p:sldId id="854" r:id="rId11"/>
    <p:sldId id="821" r:id="rId12"/>
    <p:sldId id="838" r:id="rId13"/>
    <p:sldId id="869" r:id="rId14"/>
    <p:sldId id="832" r:id="rId15"/>
    <p:sldId id="855" r:id="rId16"/>
    <p:sldId id="848" r:id="rId17"/>
    <p:sldId id="850" r:id="rId18"/>
    <p:sldId id="868" r:id="rId19"/>
    <p:sldId id="866" r:id="rId20"/>
    <p:sldId id="867" r:id="rId21"/>
    <p:sldId id="859" r:id="rId22"/>
    <p:sldId id="871" r:id="rId23"/>
    <p:sldId id="823" r:id="rId24"/>
    <p:sldId id="830" r:id="rId25"/>
    <p:sldId id="829" r:id="rId26"/>
    <p:sldId id="870" r:id="rId27"/>
    <p:sldId id="833" r:id="rId28"/>
    <p:sldId id="834" r:id="rId29"/>
    <p:sldId id="837" r:id="rId30"/>
    <p:sldId id="856" r:id="rId31"/>
    <p:sldId id="835" r:id="rId32"/>
    <p:sldId id="839" r:id="rId33"/>
    <p:sldId id="836" r:id="rId34"/>
    <p:sldId id="863" r:id="rId35"/>
    <p:sldId id="840" r:id="rId36"/>
    <p:sldId id="841" r:id="rId37"/>
    <p:sldId id="842" r:id="rId38"/>
    <p:sldId id="852" r:id="rId39"/>
    <p:sldId id="843" r:id="rId40"/>
    <p:sldId id="857" r:id="rId41"/>
    <p:sldId id="844" r:id="rId42"/>
    <p:sldId id="851" r:id="rId43"/>
    <p:sldId id="79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55B"/>
    <a:srgbClr val="F6B133"/>
    <a:srgbClr val="F6E979"/>
    <a:srgbClr val="9EF69E"/>
    <a:srgbClr val="1D0D1E"/>
    <a:srgbClr val="000000"/>
    <a:srgbClr val="E6E6E6"/>
    <a:srgbClr val="1B488A"/>
    <a:srgbClr val="E4E337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582" autoAdjust="0"/>
  </p:normalViewPr>
  <p:slideViewPr>
    <p:cSldViewPr snapToGrid="0" snapToObjects="1">
      <p:cViewPr>
        <p:scale>
          <a:sx n="100" d="100"/>
          <a:sy n="100" d="100"/>
        </p:scale>
        <p:origin x="-2384" y="-296"/>
      </p:cViewPr>
      <p:guideLst>
        <p:guide orient="horz" pos="36"/>
        <p:guide pos="28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97832-8290-5C43-93E1-E5A5BD12A6D2}" type="datetimeFigureOut">
              <a:rPr lang="en-US" smtClean="0"/>
              <a:t>3/10/15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E507A-AC3C-FB46-B735-DDBE6CA3B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94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A3EAC-B069-3946-B042-F16499E6D1C7}" type="datetimeFigureOut">
              <a:rPr lang="en-US" smtClean="0"/>
              <a:t>3/10/15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7C042-11AE-E849-AE8F-EE1C7B69C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26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51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Sources of interference</a:t>
            </a:r>
          </a:p>
          <a:p>
            <a:endParaRPr lang="en-US" dirty="0" smtClean="0"/>
          </a:p>
          <a:p>
            <a:r>
              <a:rPr lang="en-US" dirty="0" smtClean="0"/>
              <a:t>Microwave ovens: Using your microwave oven near your computer, Bluetooth device, or Wi-Fi base station may cause interference.</a:t>
            </a:r>
          </a:p>
          <a:p>
            <a:r>
              <a:rPr lang="en-US" dirty="0" smtClean="0"/>
              <a:t>Direct Satellite Service (DSS): The coax cable and connectors used with certain types of satellite dishes may cause interference. Check the cable for damage and obtain newer cables if you suspect RF leakage issues.</a:t>
            </a:r>
          </a:p>
          <a:p>
            <a:r>
              <a:rPr lang="en-US" dirty="0" smtClean="0"/>
              <a:t>Certain external electrical sources such as power lines, electrical railroad tracks, and power stations.</a:t>
            </a:r>
          </a:p>
          <a:p>
            <a:r>
              <a:rPr lang="en-US" dirty="0" smtClean="0"/>
              <a:t>2.4 GHz or 5 GHz phones: A cordless telephone that operates in this range may cause interference with wireless devices or networks when used.</a:t>
            </a:r>
          </a:p>
          <a:p>
            <a:r>
              <a:rPr lang="en-US" dirty="0" smtClean="0"/>
              <a:t>Video senders (transmitters/receivers) that operate in the 2.4 GHz or 5 GHz bandwidth.</a:t>
            </a:r>
          </a:p>
          <a:p>
            <a:r>
              <a:rPr lang="en-US" dirty="0" smtClean="0"/>
              <a:t>Wireless speakers that operate in the 2.4 GHz or 5 GHz band.</a:t>
            </a:r>
          </a:p>
          <a:p>
            <a:r>
              <a:rPr lang="en-US" dirty="0" smtClean="0"/>
              <a:t>Certain external monitors and LCD displays: Certain displays may emit harmonic interference, especially in the 2.4GHz band between channels 11 and 14. This interference may be at its worst if you have a portable computer with the lid closed and an external monitor connected to it. Try changing your access point to use 5 </a:t>
            </a:r>
            <a:r>
              <a:rPr lang="en-US" dirty="0" err="1" smtClean="0"/>
              <a:t>Ghz</a:t>
            </a:r>
            <a:r>
              <a:rPr lang="en-US" dirty="0" smtClean="0"/>
              <a:t> or a lower 2.4 GHz channel.</a:t>
            </a:r>
          </a:p>
          <a:p>
            <a:r>
              <a:rPr lang="en-US" dirty="0" smtClean="0"/>
              <a:t>Any other wireless devices that operate in the 2.4 GHz or 5 GHz bandwidth (microwaves, cameras, baby monitors, neighbors' wireless devices, and so on).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94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that create</a:t>
            </a:r>
            <a:r>
              <a:rPr lang="en-US" baseline="0" dirty="0" smtClean="0"/>
              <a:t> signal degradation – 3 levels of signal </a:t>
            </a:r>
            <a:r>
              <a:rPr lang="en-US" baseline="0" dirty="0" err="1" smtClean="0"/>
              <a:t>degredation</a:t>
            </a:r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support.apple.com</a:t>
            </a:r>
            <a:r>
              <a:rPr lang="en-US" dirty="0" smtClean="0"/>
              <a:t>/en-us/HT201542</a:t>
            </a:r>
          </a:p>
          <a:p>
            <a:endParaRPr lang="en-US" dirty="0" smtClean="0"/>
          </a:p>
          <a:p>
            <a:r>
              <a:rPr lang="en-US" dirty="0" smtClean="0"/>
              <a:t>Low</a:t>
            </a:r>
          </a:p>
          <a:p>
            <a:r>
              <a:rPr lang="en-US" dirty="0" smtClean="0"/>
              <a:t>Wood</a:t>
            </a:r>
          </a:p>
          <a:p>
            <a:r>
              <a:rPr lang="en-US" dirty="0" smtClean="0"/>
              <a:t>Synthetic material</a:t>
            </a:r>
          </a:p>
          <a:p>
            <a:r>
              <a:rPr lang="en-US" dirty="0" smtClean="0"/>
              <a:t>Glass</a:t>
            </a:r>
          </a:p>
          <a:p>
            <a:endParaRPr lang="en-US" dirty="0" smtClean="0"/>
          </a:p>
          <a:p>
            <a:r>
              <a:rPr lang="en-US" dirty="0" smtClean="0"/>
              <a:t>Medium</a:t>
            </a:r>
          </a:p>
          <a:p>
            <a:r>
              <a:rPr lang="en-US" dirty="0" smtClean="0"/>
              <a:t>Water</a:t>
            </a:r>
          </a:p>
          <a:p>
            <a:r>
              <a:rPr lang="en-US" dirty="0" smtClean="0"/>
              <a:t>Bricks</a:t>
            </a:r>
          </a:p>
          <a:p>
            <a:r>
              <a:rPr lang="en-US" dirty="0" smtClean="0"/>
              <a:t>Marble</a:t>
            </a:r>
          </a:p>
          <a:p>
            <a:endParaRPr lang="en-US" dirty="0" smtClean="0"/>
          </a:p>
          <a:p>
            <a:r>
              <a:rPr lang="en-US" dirty="0" smtClean="0"/>
              <a:t>High</a:t>
            </a:r>
          </a:p>
          <a:p>
            <a:r>
              <a:rPr lang="en-US" dirty="0" smtClean="0"/>
              <a:t>Plaster</a:t>
            </a:r>
          </a:p>
          <a:p>
            <a:r>
              <a:rPr lang="en-US" dirty="0" smtClean="0"/>
              <a:t>Concrete</a:t>
            </a:r>
          </a:p>
          <a:p>
            <a:r>
              <a:rPr lang="en-US" dirty="0" smtClean="0"/>
              <a:t>Bulletproof glass</a:t>
            </a:r>
          </a:p>
          <a:p>
            <a:endParaRPr lang="en-US" dirty="0" smtClean="0"/>
          </a:p>
          <a:p>
            <a:r>
              <a:rPr lang="en-US" dirty="0" smtClean="0"/>
              <a:t>Very High</a:t>
            </a:r>
          </a:p>
          <a:p>
            <a:r>
              <a:rPr lang="en-US" dirty="0" smtClean="0"/>
              <a:t>Metal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0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Considerations for proximity detection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/questions/20332856/triangulate-example-for-</a:t>
            </a:r>
            <a:r>
              <a:rPr lang="en-US" dirty="0" err="1" smtClean="0"/>
              <a:t>ibeacons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94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44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to use a physical device instead of the emulator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/questions/20348743/</a:t>
            </a:r>
            <a:r>
              <a:rPr lang="en-US" dirty="0" err="1" smtClean="0"/>
              <a:t>bluetooth</a:t>
            </a:r>
            <a:r>
              <a:rPr lang="en-US" dirty="0" smtClean="0"/>
              <a:t>-low-energy-on-android-emulator</a:t>
            </a:r>
          </a:p>
          <a:p>
            <a:endParaRPr lang="en-US" dirty="0" smtClean="0"/>
          </a:p>
          <a:p>
            <a:r>
              <a:rPr lang="en-US" dirty="0" smtClean="0"/>
              <a:t>Can work via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virtualbox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chrislarson.me</a:t>
            </a:r>
            <a:r>
              <a:rPr lang="en-US" baseline="0" dirty="0" smtClean="0"/>
              <a:t>/blog/emulate-android-and-</a:t>
            </a:r>
            <a:r>
              <a:rPr lang="en-US" baseline="0" dirty="0" err="1" smtClean="0"/>
              <a:t>bluetooth</a:t>
            </a:r>
            <a:r>
              <a:rPr lang="en-US" baseline="0" dirty="0" smtClean="0"/>
              <a:t>-le-</a:t>
            </a:r>
            <a:r>
              <a:rPr lang="en-US" baseline="0" dirty="0" err="1" smtClean="0"/>
              <a:t>hardware.html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18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49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blog.shinetech.com</a:t>
            </a:r>
            <a:r>
              <a:rPr lang="en-US" dirty="0" smtClean="0"/>
              <a:t>/2014/02/17/the-beacon-experiments-low-energy-</a:t>
            </a:r>
            <a:r>
              <a:rPr lang="en-US" dirty="0" err="1" smtClean="0"/>
              <a:t>bluetooth</a:t>
            </a:r>
            <a:r>
              <a:rPr lang="en-US" dirty="0" smtClean="0"/>
              <a:t>-devices-in-action/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44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49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Adjusting the settings</a:t>
            </a:r>
            <a:r>
              <a:rPr lang="en-US" baseline="0" dirty="0" smtClean="0"/>
              <a:t> on your beacons through the </a:t>
            </a:r>
            <a:r>
              <a:rPr lang="en-US" baseline="0" dirty="0" err="1" smtClean="0"/>
              <a:t>estimote</a:t>
            </a:r>
            <a:r>
              <a:rPr lang="en-US" baseline="0" dirty="0" smtClean="0"/>
              <a:t> website (or like beacon settings)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49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39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44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blog.shinetech.com</a:t>
            </a:r>
            <a:r>
              <a:rPr lang="en-US" dirty="0" smtClean="0"/>
              <a:t>/2014/02/17/the-beacon-experiments-low-energy-</a:t>
            </a:r>
            <a:r>
              <a:rPr lang="en-US" dirty="0" err="1" smtClean="0"/>
              <a:t>bluetooth</a:t>
            </a:r>
            <a:r>
              <a:rPr lang="en-US" dirty="0" smtClean="0"/>
              <a:t>-devices-in-action/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44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http://everything2.com/title/Triangulate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/questions/20332856/triangulate-example-for-</a:t>
            </a:r>
            <a:r>
              <a:rPr lang="en-US" dirty="0" err="1" smtClean="0"/>
              <a:t>ibeacons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35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multiple beacons</a:t>
            </a:r>
            <a:r>
              <a:rPr lang="en-US" baseline="0" dirty="0" smtClean="0"/>
              <a:t> and average the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49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blog.shinetech.com</a:t>
            </a:r>
            <a:r>
              <a:rPr lang="en-US" dirty="0" smtClean="0"/>
              <a:t>/2014/02/17/the-beacon-experiments-low-energy-</a:t>
            </a:r>
            <a:r>
              <a:rPr lang="en-US" dirty="0" err="1" smtClean="0"/>
              <a:t>bluetooth</a:t>
            </a:r>
            <a:r>
              <a:rPr lang="en-US" dirty="0" smtClean="0"/>
              <a:t>-devices-in-action/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44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9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ease of display,</a:t>
            </a:r>
            <a:r>
              <a:rPr lang="en-US" baseline="0" dirty="0" smtClean="0"/>
              <a:t> we’ll be working with </a:t>
            </a:r>
            <a:r>
              <a:rPr lang="en-US" baseline="0" dirty="0" err="1" smtClean="0"/>
              <a:t>Estimotes</a:t>
            </a:r>
            <a:r>
              <a:rPr lang="en-US" baseline="0" dirty="0" smtClean="0"/>
              <a:t> on Android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44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1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UUID: 16 byte string used to differentiate a large group of related beacons</a:t>
            </a:r>
          </a:p>
          <a:p>
            <a:r>
              <a:rPr lang="en-US" dirty="0" smtClean="0"/>
              <a:t>Major: 2 byte string used to distinguish a smaller subset of beacons within the larger group</a:t>
            </a:r>
          </a:p>
          <a:p>
            <a:r>
              <a:rPr lang="en-US" dirty="0" smtClean="0"/>
              <a:t>Minor: 2 byte string meant to identify individual beacons</a:t>
            </a:r>
          </a:p>
          <a:p>
            <a:r>
              <a:rPr lang="en-US" dirty="0" err="1" smtClean="0"/>
              <a:t>Tx</a:t>
            </a:r>
            <a:r>
              <a:rPr lang="en-US" dirty="0" smtClean="0"/>
              <a:t> Power: determine proximity (distance) from the beacon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23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18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44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042-11AE-E849-AE8F-EE1C7B69CE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9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3167" y="2061370"/>
            <a:ext cx="7926114" cy="671567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Proxima Nova Regular"/>
                <a:cs typeface="Proxima Nova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70767" y="758291"/>
            <a:ext cx="9296088" cy="1260815"/>
          </a:xfrm>
          <a:prstGeom prst="roundRect">
            <a:avLst/>
          </a:prstGeom>
          <a:solidFill>
            <a:srgbClr val="313131"/>
          </a:solidFill>
          <a:ln w="571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 Regular"/>
              <a:cs typeface="Proxima Nova 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3169" y="617382"/>
            <a:ext cx="7926113" cy="1470025"/>
          </a:xfrm>
        </p:spPr>
        <p:txBody>
          <a:bodyPr>
            <a:normAutofit/>
          </a:bodyPr>
          <a:lstStyle>
            <a:lvl1pPr algn="r">
              <a:defRPr sz="4800" b="1">
                <a:solidFill>
                  <a:schemeClr val="bg1"/>
                </a:solidFill>
                <a:effectLst>
                  <a:outerShdw blurRad="50800" dir="2700000" algn="tl" rotWithShape="0">
                    <a:srgbClr val="231C3E">
                      <a:alpha val="30000"/>
                    </a:srgbClr>
                  </a:outerShdw>
                </a:effectLst>
                <a:latin typeface="Proxima Nova Regular"/>
                <a:cs typeface="Proxima Nova Regular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184614" y="4516882"/>
            <a:ext cx="4959386" cy="2318967"/>
          </a:xfrm>
        </p:spPr>
        <p:txBody>
          <a:bodyPr/>
          <a:lstStyle>
            <a:lvl1pPr marL="0" indent="0" algn="l">
              <a:buNone/>
              <a:defRPr sz="3200">
                <a:latin typeface="Proxima Nova Regular"/>
                <a:cs typeface="Proxima Nova Regular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Name</a:t>
            </a:r>
          </a:p>
          <a:p>
            <a:pPr algn="l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Position</a:t>
            </a:r>
          </a:p>
          <a:p>
            <a:pPr algn="l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Twitter: </a:t>
            </a:r>
            <a:endParaRPr lang="en-US" sz="2400" baseline="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sz="2400" baseline="0" dirty="0" smtClean="0">
                <a:solidFill>
                  <a:schemeClr val="bg1">
                    <a:lumMod val="95000"/>
                  </a:schemeClr>
                </a:solidFill>
              </a:rPr>
              <a:t>E-Mail:</a:t>
            </a:r>
          </a:p>
          <a:p>
            <a:pPr algn="l"/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49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52155" y="0"/>
            <a:ext cx="1028149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3167" y="2061370"/>
            <a:ext cx="7926114" cy="671567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/>
                <a:cs typeface="Proxima Nova Regul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70767" y="758291"/>
            <a:ext cx="9296088" cy="1260815"/>
          </a:xfrm>
          <a:prstGeom prst="roundRect">
            <a:avLst/>
          </a:prstGeom>
          <a:solidFill>
            <a:srgbClr val="313131">
              <a:alpha val="50000"/>
            </a:srgbClr>
          </a:solidFill>
          <a:ln w="57150" cmpd="sng">
            <a:solidFill>
              <a:schemeClr val="bg1"/>
            </a:solidFill>
          </a:ln>
          <a:effectLst>
            <a:outerShdw blurRad="1016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 Regular"/>
              <a:cs typeface="Proxima Nova 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3169" y="617382"/>
            <a:ext cx="7926113" cy="1470025"/>
          </a:xfrm>
        </p:spPr>
        <p:txBody>
          <a:bodyPr>
            <a:normAutofit/>
          </a:bodyPr>
          <a:lstStyle>
            <a:lvl1pPr algn="r">
              <a:defRPr sz="4800" b="1">
                <a:solidFill>
                  <a:schemeClr val="bg1"/>
                </a:solidFill>
                <a:effectLst>
                  <a:outerShdw blurRad="50800" dir="2700000" algn="tl" rotWithShape="0">
                    <a:srgbClr val="231C3E">
                      <a:alpha val="30000"/>
                    </a:srgbClr>
                  </a:outerShdw>
                </a:effectLst>
                <a:latin typeface="Proxima Nova Regular"/>
                <a:cs typeface="Proxima Nova Regular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184614" y="4516882"/>
            <a:ext cx="4959386" cy="2318967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/>
                <a:cs typeface="Proxima Nova Regular"/>
              </a:defRPr>
            </a:lvl1pPr>
          </a:lstStyle>
          <a:p>
            <a:pPr algn="l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Name</a:t>
            </a:r>
          </a:p>
          <a:p>
            <a:pPr algn="l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Position</a:t>
            </a:r>
          </a:p>
          <a:p>
            <a:pPr algn="l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Twitter: </a:t>
            </a:r>
            <a:endParaRPr lang="en-US" sz="2400" baseline="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sz="2400" baseline="0" dirty="0" smtClean="0">
                <a:solidFill>
                  <a:schemeClr val="bg1">
                    <a:lumMod val="95000"/>
                  </a:schemeClr>
                </a:solidFill>
              </a:rPr>
              <a:t>E-Mail:</a:t>
            </a:r>
          </a:p>
          <a:p>
            <a:pPr algn="l"/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8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prstClr val="white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59" y="1390605"/>
            <a:ext cx="8741899" cy="546739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/>
                <a:cs typeface="Proxima Nova Regular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/>
                <a:cs typeface="Proxima Nova Regular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/>
                <a:cs typeface="Proxima Nova Regular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/>
                <a:cs typeface="Proxima Nova Regular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roxima Nova Regular"/>
                <a:cs typeface="Proxima Nova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-157592" y="324495"/>
            <a:ext cx="9131249" cy="815811"/>
          </a:xfrm>
          <a:prstGeom prst="roundRect">
            <a:avLst/>
          </a:prstGeom>
          <a:solidFill>
            <a:srgbClr val="313131"/>
          </a:solidFill>
          <a:ln w="190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92705" y="211399"/>
            <a:ext cx="9051297" cy="95672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  <a:effectLst>
                  <a:outerShdw blurRad="50800" dir="2700000" algn="tl" rotWithShape="0">
                    <a:srgbClr val="231C3E">
                      <a:alpha val="30000"/>
                    </a:srgbClr>
                  </a:outerShdw>
                </a:effectLst>
                <a:latin typeface="Proxima Nova Regular"/>
                <a:cs typeface="Proxima Nova 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3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 flip="none" rotWithShape="1">
          <a:gsLst>
            <a:gs pos="0">
              <a:srgbClr val="2A4692"/>
            </a:gs>
            <a:gs pos="100000">
              <a:srgbClr val="2F5096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1759" y="1390605"/>
            <a:ext cx="8741899" cy="546739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Proxima Nova Regular"/>
                <a:cs typeface="Proxima Nova Regular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Proxima Nova Regular"/>
                <a:cs typeface="Proxima Nova Regular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Proxima Nova Regular"/>
                <a:cs typeface="Proxima Nova Regular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Proxima Nova Regular"/>
                <a:cs typeface="Proxima Nova Regular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Proxima Nova Regular"/>
                <a:cs typeface="Proxima Nova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121542" y="118366"/>
            <a:ext cx="8907738" cy="1013764"/>
          </a:xfrm>
          <a:prstGeom prst="roundRect">
            <a:avLst/>
          </a:prstGeom>
          <a:solidFill>
            <a:srgbClr val="313131">
              <a:alpha val="50000"/>
            </a:srgbClr>
          </a:solidFill>
          <a:ln w="57150" cmpd="sng">
            <a:solidFill>
              <a:schemeClr val="bg1"/>
            </a:solidFill>
          </a:ln>
          <a:effectLst>
            <a:outerShdw blurRad="1016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roxima Nova Regular"/>
              <a:cs typeface="Proxima Nova Regular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20363" y="75908"/>
            <a:ext cx="8658722" cy="1036539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  <a:effectLst>
                  <a:outerShdw blurRad="50800" dir="2700000" algn="tl" rotWithShape="0">
                    <a:srgbClr val="231C3E">
                      <a:alpha val="30000"/>
                    </a:srgbClr>
                  </a:outerShdw>
                </a:effectLst>
                <a:latin typeface="Proxima Nova Regular"/>
                <a:cs typeface="Proxima Nova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0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 flip="none" rotWithShape="1">
          <a:gsLst>
            <a:gs pos="0">
              <a:srgbClr val="2A4692"/>
            </a:gs>
            <a:gs pos="100000">
              <a:srgbClr val="2F5096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>
          <a:xfrm>
            <a:off x="177219" y="157515"/>
            <a:ext cx="8792025" cy="9647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0325">
            <a:solidFill>
              <a:schemeClr val="accent1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44592" y="152329"/>
            <a:ext cx="8799408" cy="910887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r="2700000" algn="tl" rotWithShape="0">
                    <a:srgbClr val="231C3E">
                      <a:alpha val="30000"/>
                    </a:srgbClr>
                  </a:outerShdw>
                </a:effectLst>
                <a:latin typeface="Proxima Nova Regular"/>
                <a:cs typeface="Proxima Nova Regul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1759" y="1390605"/>
            <a:ext cx="8741899" cy="546739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Proxima Nova Regular"/>
                <a:cs typeface="Proxima Nova Regular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Proxima Nova Regular"/>
                <a:cs typeface="Proxima Nova Regular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Proxima Nova Regular"/>
                <a:cs typeface="Proxima Nova Regular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Proxima Nova Regular"/>
                <a:cs typeface="Proxima Nova Regular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Proxima Nova Regular"/>
                <a:cs typeface="Proxima Nova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2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prstClr val="white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27000" y="108290"/>
            <a:ext cx="8928100" cy="664511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17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 flip="none" rotWithShape="1">
          <a:gsLst>
            <a:gs pos="0">
              <a:srgbClr val="2A4692"/>
            </a:gs>
            <a:gs pos="100000">
              <a:srgbClr val="2F5096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7000" y="108290"/>
            <a:ext cx="8928100" cy="664511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9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62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29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prstClr val="white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7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5" r:id="rId4"/>
    <p:sldLayoutId id="2147483657" r:id="rId5"/>
    <p:sldLayoutId id="2147483652" r:id="rId6"/>
    <p:sldLayoutId id="2147483659" r:id="rId7"/>
    <p:sldLayoutId id="2147483660" r:id="rId8"/>
    <p:sldLayoutId id="2147483661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roxima Nova Regular"/>
          <a:ea typeface="+mj-ea"/>
          <a:cs typeface="Proxima Nova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Proxima Nova Regular"/>
          <a:ea typeface="+mn-ea"/>
          <a:cs typeface="Proxima Nova 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Proxima Nova Regular"/>
          <a:ea typeface="+mn-ea"/>
          <a:cs typeface="Proxima Nova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Proxima Nova Regular"/>
          <a:ea typeface="+mn-ea"/>
          <a:cs typeface="Proxima Nova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Proxima Nova Regular"/>
          <a:ea typeface="+mn-ea"/>
          <a:cs typeface="Proxima Nova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Proxima Nova Regular"/>
          <a:ea typeface="+mn-ea"/>
          <a:cs typeface="Proxima Nova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313" y="0"/>
            <a:ext cx="11749970" cy="83947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-317500" y="339962"/>
            <a:ext cx="9347199" cy="1755538"/>
          </a:xfrm>
          <a:prstGeom prst="roundRect">
            <a:avLst/>
          </a:prstGeom>
          <a:solidFill>
            <a:schemeClr val="tx1">
              <a:alpha val="80000"/>
            </a:schemeClr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500" y="444625"/>
            <a:ext cx="868778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dirty="0" smtClean="0">
                <a:solidFill>
                  <a:prstClr val="white">
                    <a:lumMod val="95000"/>
                  </a:prstClr>
                </a:solidFill>
                <a:latin typeface="bt_mono Regular"/>
                <a:cs typeface="bt_mono Regular"/>
              </a:rPr>
              <a:t>Building a Mobile Location Aware System with Beacons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2196" y="4889500"/>
            <a:ext cx="7166895" cy="1968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165" y="5133629"/>
            <a:ext cx="63692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t_mono Regular"/>
                <a:cs typeface="bt_mono Regular"/>
              </a:rPr>
              <a:t>Jonathan </a:t>
            </a:r>
            <a:r>
              <a:rPr lang="en-US" sz="2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LeBlanc (</a:t>
            </a:r>
            <a:r>
              <a:rPr lang="en-US" sz="2800" b="1" dirty="0">
                <a:solidFill>
                  <a:schemeClr val="bg1"/>
                </a:solidFill>
                <a:latin typeface="bt_mono Regular"/>
                <a:cs typeface="bt_mono Regular"/>
              </a:rPr>
              <a:t>@</a:t>
            </a:r>
            <a:r>
              <a:rPr lang="en-US" sz="2800" b="1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jcleblanc</a:t>
            </a:r>
            <a:r>
              <a:rPr lang="en-US" sz="2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)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bt_mono Regular"/>
                <a:cs typeface="bt_mono Regular"/>
              </a:rPr>
              <a:t>Head of Global Developer Advocacy at PayPal + Braintree</a:t>
            </a:r>
          </a:p>
        </p:txBody>
      </p:sp>
    </p:spTree>
    <p:extLst>
      <p:ext uri="{BB962C8B-B14F-4D97-AF65-F5344CB8AC3E}">
        <p14:creationId xmlns:p14="http://schemas.microsoft.com/office/powerpoint/2010/main" val="29435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2932" y="0"/>
            <a:ext cx="10312782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2240866"/>
            <a:ext cx="9144000" cy="1727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6700" y="2418343"/>
            <a:ext cx="8585200" cy="2856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4400" b="1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iBeacon</a:t>
            </a:r>
            <a:r>
              <a:rPr lang="en-US" sz="4400" b="1" dirty="0">
                <a:solidFill>
                  <a:schemeClr val="bg1"/>
                </a:solidFill>
                <a:latin typeface="bt_mono Regular"/>
                <a:cs typeface="bt_mono Regular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Specification </a:t>
            </a:r>
            <a:r>
              <a:rPr lang="en-US" sz="3000" b="1" dirty="0" smtClean="0">
                <a:solidFill>
                  <a:schemeClr val="bg1">
                    <a:lumMod val="75000"/>
                  </a:schemeClr>
                </a:solidFill>
                <a:latin typeface="bt_mono Regular"/>
                <a:cs typeface="bt_mono Regular"/>
              </a:rPr>
              <a:t>https</a:t>
            </a:r>
            <a:r>
              <a:rPr lang="en-US" sz="3000" b="1" dirty="0">
                <a:solidFill>
                  <a:schemeClr val="bg1">
                    <a:lumMod val="75000"/>
                  </a:schemeClr>
                </a:solidFill>
                <a:latin typeface="bt_mono Regular"/>
                <a:cs typeface="bt_mono Regular"/>
              </a:rPr>
              <a:t>://</a:t>
            </a:r>
            <a:r>
              <a:rPr lang="en-US" sz="3000" b="1" dirty="0" err="1">
                <a:solidFill>
                  <a:schemeClr val="bg1">
                    <a:lumMod val="75000"/>
                  </a:schemeClr>
                </a:solidFill>
                <a:latin typeface="bt_mono Regular"/>
                <a:cs typeface="bt_mono Regular"/>
              </a:rPr>
              <a:t>developer.apple.com</a:t>
            </a:r>
            <a:r>
              <a:rPr lang="en-US" sz="3000" b="1" dirty="0">
                <a:solidFill>
                  <a:schemeClr val="bg1">
                    <a:lumMod val="75000"/>
                  </a:schemeClr>
                </a:solidFill>
                <a:latin typeface="bt_mono Regular"/>
                <a:cs typeface="bt_mono Regular"/>
              </a:rPr>
              <a:t>/</a:t>
            </a:r>
            <a:r>
              <a:rPr lang="en-US" sz="3000" b="1" dirty="0" err="1">
                <a:solidFill>
                  <a:schemeClr val="bg1">
                    <a:lumMod val="75000"/>
                  </a:schemeClr>
                </a:solidFill>
                <a:latin typeface="bt_mono Regular"/>
                <a:cs typeface="bt_mono Regular"/>
              </a:rPr>
              <a:t>ibeacon</a:t>
            </a:r>
            <a:r>
              <a:rPr lang="en-US" sz="3000" b="1" dirty="0">
                <a:solidFill>
                  <a:schemeClr val="bg1">
                    <a:lumMod val="75000"/>
                  </a:schemeClr>
                </a:solidFill>
                <a:latin typeface="bt_mono Regular"/>
                <a:cs typeface="bt_mono Regular"/>
              </a:rPr>
              <a:t>/</a:t>
            </a:r>
          </a:p>
          <a:p>
            <a:pPr algn="ctr">
              <a:spcBef>
                <a:spcPct val="20000"/>
              </a:spcBef>
            </a:pPr>
            <a:endParaRPr lang="en-US" sz="4400" b="1" dirty="0" smtClean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 lvl="0" algn="ctr">
              <a:spcBef>
                <a:spcPct val="20000"/>
              </a:spcBef>
            </a:pP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9213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acon_efence_rend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533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4001" y="459316"/>
            <a:ext cx="8667750" cy="134408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57150" cmpd="sng">
            <a:solidFill>
              <a:schemeClr val="bg1"/>
            </a:solidFill>
          </a:ln>
          <a:effectLst>
            <a:outerShdw blurRad="1016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bt_mono Regular"/>
                <a:cs typeface="bt_mono Regular"/>
              </a:rPr>
              <a:t>The Beacons</a:t>
            </a:r>
            <a:endParaRPr lang="en-US" sz="4800" dirty="0">
              <a:latin typeface="bt_mono Regular"/>
              <a:cs typeface="bt_mon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8830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18" y="-215901"/>
            <a:ext cx="9148818" cy="72747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1" y="1770220"/>
            <a:ext cx="1015999" cy="668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0" y="1599336"/>
            <a:ext cx="7302500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Estimote</a:t>
            </a:r>
            <a:r>
              <a:rPr lang="en-US" sz="2800" dirty="0" smtClean="0">
                <a:solidFill>
                  <a:schemeClr val="bg1"/>
                </a:solidFill>
                <a:latin typeface="bt_mono Regular"/>
                <a:cs typeface="bt_mono Regular"/>
              </a:rPr>
              <a:t>: $99 / 3, temp + motion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400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Beacon Comparison</a:t>
            </a:r>
            <a:endParaRPr lang="en-US" sz="48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698500" y="22606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en-US" sz="24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1" y="2768600"/>
            <a:ext cx="838200" cy="838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4000" y="2667000"/>
            <a:ext cx="7302500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Bluecat</a:t>
            </a:r>
            <a:r>
              <a:rPr lang="en-US" sz="2800" dirty="0" smtClean="0">
                <a:solidFill>
                  <a:schemeClr val="bg1"/>
                </a:solidFill>
                <a:latin typeface="bt_mono Regular"/>
                <a:cs typeface="bt_mono Regular"/>
              </a:rPr>
              <a:t>: Trial, AA batteries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8894" y="3696056"/>
            <a:ext cx="788112" cy="10541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24000" y="3714750"/>
            <a:ext cx="7302500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bt_mono Regular"/>
                <a:cs typeface="bt_mono Regular"/>
              </a:rPr>
              <a:t>Gimbal Tag: $5, small &amp; deployable 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1" y="4940300"/>
            <a:ext cx="635000" cy="7112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24000" y="4819650"/>
            <a:ext cx="7302500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Kontakt.io</a:t>
            </a:r>
            <a:r>
              <a:rPr lang="en-US" sz="2800" dirty="0" smtClean="0">
                <a:solidFill>
                  <a:schemeClr val="bg1"/>
                </a:solidFill>
                <a:latin typeface="bt_mono Regular"/>
                <a:cs typeface="bt_mono Regular"/>
              </a:rPr>
              <a:t>: $81 / 3, battery life</a:t>
            </a:r>
          </a:p>
        </p:txBody>
      </p:sp>
    </p:spTree>
    <p:extLst>
      <p:ext uri="{BB962C8B-B14F-4D97-AF65-F5344CB8AC3E}">
        <p14:creationId xmlns:p14="http://schemas.microsoft.com/office/powerpoint/2010/main" val="409016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98000" cy="7048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9400" y="2157423"/>
            <a:ext cx="8851900" cy="3252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t_mono Regular"/>
                <a:cs typeface="bt_mono Regular"/>
              </a:rPr>
              <a:t>UUID</a:t>
            </a:r>
            <a:r>
              <a:rPr lang="en-US" sz="3200" dirty="0">
                <a:solidFill>
                  <a:schemeClr val="bg1"/>
                </a:solidFill>
                <a:latin typeface="bt_mono Regular"/>
                <a:cs typeface="bt_mono Regular"/>
              </a:rPr>
              <a:t> (16 </a:t>
            </a:r>
            <a:r>
              <a:rPr lang="en-US" sz="32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bytes): Differentiates Large Group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Major</a:t>
            </a:r>
            <a:r>
              <a:rPr lang="en-US" sz="3200" dirty="0" smtClean="0">
                <a:solidFill>
                  <a:schemeClr val="bg1"/>
                </a:solidFill>
                <a:latin typeface="bt_mono Regular"/>
                <a:cs typeface="bt_mono Regular"/>
              </a:rPr>
              <a:t> (2 </a:t>
            </a:r>
            <a:r>
              <a:rPr lang="en-US" sz="3200" dirty="0">
                <a:solidFill>
                  <a:schemeClr val="bg1"/>
                </a:solidFill>
                <a:latin typeface="bt_mono Regular"/>
                <a:cs typeface="bt_mono Regular"/>
              </a:rPr>
              <a:t>bytes)</a:t>
            </a:r>
            <a:r>
              <a:rPr lang="en-US" sz="3200" dirty="0" smtClean="0">
                <a:solidFill>
                  <a:schemeClr val="bg1"/>
                </a:solidFill>
                <a:latin typeface="bt_mono Regular"/>
                <a:cs typeface="bt_mono Regular"/>
              </a:rPr>
              <a:t>: Beacon Subset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Minor</a:t>
            </a:r>
            <a:r>
              <a:rPr lang="en-US" sz="3200" dirty="0" smtClean="0">
                <a:solidFill>
                  <a:schemeClr val="bg1"/>
                </a:solidFill>
                <a:latin typeface="bt_mono Regular"/>
                <a:cs typeface="bt_mono Regular"/>
              </a:rPr>
              <a:t> (2 </a:t>
            </a:r>
            <a:r>
              <a:rPr lang="en-US" sz="3200" dirty="0">
                <a:solidFill>
                  <a:schemeClr val="bg1"/>
                </a:solidFill>
                <a:latin typeface="bt_mono Regular"/>
                <a:cs typeface="bt_mono Regular"/>
              </a:rPr>
              <a:t>bytes)</a:t>
            </a:r>
            <a:r>
              <a:rPr lang="en-US" sz="3200" dirty="0" smtClean="0">
                <a:solidFill>
                  <a:schemeClr val="bg1"/>
                </a:solidFill>
                <a:latin typeface="bt_mono Regular"/>
                <a:cs typeface="bt_mono Regular"/>
              </a:rPr>
              <a:t>: Individual Beacon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bt_mono Regular"/>
                <a:cs typeface="bt_mono Regular"/>
              </a:rPr>
              <a:t>Tx</a:t>
            </a:r>
            <a:r>
              <a:rPr lang="en-US" sz="3200" b="1" dirty="0">
                <a:solidFill>
                  <a:schemeClr val="bg1"/>
                </a:solidFill>
                <a:latin typeface="bt_mono Regular"/>
                <a:cs typeface="bt_mono Regular"/>
              </a:rPr>
              <a:t> Power</a:t>
            </a:r>
            <a:r>
              <a:rPr lang="en-US" sz="3200" dirty="0">
                <a:solidFill>
                  <a:schemeClr val="bg1"/>
                </a:solidFill>
                <a:latin typeface="bt_mono Regular"/>
                <a:cs typeface="bt_mono Regular"/>
              </a:rPr>
              <a:t>: Proximity from </a:t>
            </a:r>
            <a:r>
              <a:rPr lang="en-US" sz="32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beacon</a:t>
            </a:r>
            <a:endParaRPr lang="en-US" sz="3200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55908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Beacon Advertisement &amp; ID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723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2700" y="7118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3900" y="184595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Battery Life </a:t>
            </a:r>
            <a:r>
              <a:rPr lang="en-US" sz="4400" b="1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vs</a:t>
            </a: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 Range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6755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P Estimote surgery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0"/>
            <a:ext cx="9347200" cy="7010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2700" y="7118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3900" y="184595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Battery Replacement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8129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4001" y="459316"/>
            <a:ext cx="8667750" cy="134408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57150" cmpd="sng">
            <a:solidFill>
              <a:schemeClr val="bg1"/>
            </a:solidFill>
          </a:ln>
          <a:effectLst>
            <a:outerShdw blurRad="1016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bt_mono Regular"/>
                <a:cs typeface="bt_mono Regular"/>
              </a:rPr>
              <a:t>Creating Your Own Beacon</a:t>
            </a:r>
            <a:endParaRPr lang="en-US" sz="4400" dirty="0">
              <a:latin typeface="bt_mono Regular"/>
              <a:cs typeface="bt_mon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8453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031" y="0"/>
            <a:ext cx="10196418" cy="70164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3100" y="1560523"/>
            <a:ext cx="8585200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Microcontroller (</a:t>
            </a:r>
            <a:r>
              <a:rPr lang="en-US" sz="3600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Arduino</a:t>
            </a: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, etc.)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Bluetooth Low Energy shield</a:t>
            </a:r>
            <a:endParaRPr lang="en-US" sz="36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Wi-Fi shield (optional)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Accelerometer </a:t>
            </a:r>
            <a:r>
              <a:rPr lang="en-US" sz="3600" dirty="0">
                <a:solidFill>
                  <a:schemeClr val="bg1"/>
                </a:solidFill>
                <a:latin typeface="bt_mono Regular"/>
                <a:cs typeface="bt_mono Regular"/>
              </a:rPr>
              <a:t>(optional) </a:t>
            </a:r>
            <a:endParaRPr lang="en-US" sz="36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Human Sensor</a:t>
            </a:r>
            <a:r>
              <a:rPr lang="en-US" sz="3600" dirty="0">
                <a:solidFill>
                  <a:schemeClr val="bg1"/>
                </a:solidFill>
                <a:latin typeface="bt_mono Regular"/>
                <a:cs typeface="bt_mono Regular"/>
              </a:rPr>
              <a:t> (optional)</a:t>
            </a:r>
            <a:endParaRPr lang="en-US" sz="36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559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Component List</a:t>
            </a:r>
            <a:endParaRPr lang="en-US" sz="48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2312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03" y="222695"/>
            <a:ext cx="9291669" cy="721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2700" y="7118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3900" y="184595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Signal Interference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3223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2711" y="0"/>
            <a:ext cx="12473618" cy="70164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5300" y="582623"/>
            <a:ext cx="8343900" cy="514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Microwave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ovens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Direct Satellite Service (DSS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)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Certain external electrical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sources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2.4 GHz or 5 GHz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phones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Video transmitters/receivers that operate in the 2.4 GHz or 5 GHz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bandwidth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Wireless speakers that operate in the 2.4 GHz or 5 GHz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band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Certain external monitors and LCD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displays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Any other wireless devices that operate in the 2.4 GHz or 5 GHz bandwidth</a:t>
            </a:r>
            <a:endParaRPr lang="en-US" sz="20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177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1596" y="0"/>
            <a:ext cx="1094232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2700" y="241300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3900" y="418777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Purpose of a Beacon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</a:t>
            </a: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#</a:t>
            </a:r>
            <a:r>
              <a:rPr lang="en-US" sz="2000" b="1" dirty="0" err="1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42370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2700" y="7118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3900" y="184595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Signal Degradation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45284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4572000" cy="3429000"/>
          </a:xfrm>
          <a:prstGeom prst="rect">
            <a:avLst/>
          </a:prstGeom>
          <a:solidFill>
            <a:srgbClr val="9EF69E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0" y="0"/>
            <a:ext cx="4572000" cy="3429000"/>
          </a:xfrm>
          <a:prstGeom prst="rect">
            <a:avLst/>
          </a:prstGeom>
          <a:solidFill>
            <a:srgbClr val="F6E979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3429000"/>
            <a:ext cx="4572000" cy="3429000"/>
          </a:xfrm>
          <a:prstGeom prst="rect">
            <a:avLst/>
          </a:prstGeom>
          <a:solidFill>
            <a:srgbClr val="F6B133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3429000"/>
            <a:ext cx="4572000" cy="3429000"/>
          </a:xfrm>
          <a:prstGeom prst="rect">
            <a:avLst/>
          </a:prstGeom>
          <a:solidFill>
            <a:srgbClr val="F6655B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054100" y="23495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endParaRPr lang="en-US" sz="24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00" y="12700"/>
            <a:ext cx="4531748" cy="825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0" y="171895"/>
            <a:ext cx="4544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Low Interference</a:t>
            </a:r>
            <a:endParaRPr lang="en-US" sz="2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84700" y="12700"/>
            <a:ext cx="4544448" cy="825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4584700" y="171895"/>
            <a:ext cx="4544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Medium Interference</a:t>
            </a:r>
            <a:endParaRPr lang="en-US" sz="2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400" y="3441700"/>
            <a:ext cx="4531748" cy="825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2700" y="3600895"/>
            <a:ext cx="4544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High Interference</a:t>
            </a:r>
            <a:endParaRPr lang="en-US" sz="2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97400" y="3441700"/>
            <a:ext cx="4544448" cy="825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4597400" y="3600895"/>
            <a:ext cx="4544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Very High Interference</a:t>
            </a:r>
            <a:endParaRPr lang="en-US" sz="2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2668" y="1218168"/>
            <a:ext cx="3915831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t_mono Regular"/>
                <a:cs typeface="bt_mono Regular"/>
              </a:rPr>
              <a:t>Wood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t_mono Regular"/>
                <a:cs typeface="bt_mono Regular"/>
              </a:rPr>
              <a:t>Synthetic Material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t_mono Regular"/>
                <a:cs typeface="bt_mono Regular"/>
              </a:rPr>
              <a:t>Glass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55268" y="1174234"/>
            <a:ext cx="3915831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t_mono Regular"/>
                <a:cs typeface="bt_mono Regular"/>
              </a:rPr>
              <a:t>Water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t_mono Regular"/>
                <a:cs typeface="bt_mono Regular"/>
              </a:rPr>
              <a:t>Bricks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t_mono Regular"/>
                <a:cs typeface="bt_mono Regular"/>
              </a:rPr>
              <a:t>Marble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92668" y="4615934"/>
            <a:ext cx="3915831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t_mono Regular"/>
                <a:cs typeface="bt_mono Regular"/>
              </a:rPr>
              <a:t>Plaster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t_mono Regular"/>
                <a:cs typeface="bt_mono Regular"/>
              </a:rPr>
              <a:t>Concrete 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t_mono Regular"/>
                <a:cs typeface="bt_mono Regular"/>
              </a:rPr>
              <a:t>Bulletproof Glass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44168" y="5180687"/>
            <a:ext cx="391583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t_mono Regular"/>
                <a:cs typeface="bt_mono Regular"/>
              </a:rPr>
              <a:t>Metal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0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5" grpId="0" animBg="1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031" y="0"/>
            <a:ext cx="10196418" cy="70164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3100" y="1547823"/>
            <a:ext cx="85852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bt_mono Regular"/>
                <a:cs typeface="bt_mono Regular"/>
              </a:rPr>
              <a:t>Trilateration algorithm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D8D8D8"/>
                </a:solidFill>
                <a:latin typeface="bt_mono Regular"/>
                <a:cs typeface="bt_mono Regular"/>
              </a:rPr>
              <a:t>http://everything2.com/title</a:t>
            </a:r>
            <a:r>
              <a:rPr lang="en-US" sz="2800" dirty="0" smtClean="0">
                <a:solidFill>
                  <a:srgbClr val="D8D8D8"/>
                </a:solidFill>
                <a:latin typeface="bt_mono Regular"/>
                <a:cs typeface="bt_mono Regular"/>
              </a:rPr>
              <a:t>/</a:t>
            </a:r>
            <a:endParaRPr lang="en-US" sz="2800" dirty="0">
              <a:solidFill>
                <a:srgbClr val="D8D8D8"/>
              </a:solidFill>
              <a:latin typeface="bt_mono Regular"/>
              <a:cs typeface="bt_mono Regular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D8D8D8"/>
                </a:solidFill>
                <a:latin typeface="bt_mono Regular"/>
                <a:cs typeface="bt_mono Regular"/>
              </a:rPr>
              <a:t>http://</a:t>
            </a:r>
            <a:r>
              <a:rPr lang="en-US" sz="2800" dirty="0" err="1">
                <a:solidFill>
                  <a:srgbClr val="D8D8D8"/>
                </a:solidFill>
                <a:latin typeface="bt_mono Regular"/>
                <a:cs typeface="bt_mono Regular"/>
              </a:rPr>
              <a:t>stackoverflow.com</a:t>
            </a:r>
            <a:r>
              <a:rPr lang="en-US" sz="2800" dirty="0">
                <a:solidFill>
                  <a:srgbClr val="D8D8D8"/>
                </a:solidFill>
                <a:latin typeface="bt_mono Regular"/>
                <a:cs typeface="bt_mono Regular"/>
              </a:rPr>
              <a:t>/questions/20332856/triangulate-example-for-</a:t>
            </a:r>
            <a:r>
              <a:rPr lang="en-US" sz="2800" dirty="0" err="1">
                <a:solidFill>
                  <a:srgbClr val="D8D8D8"/>
                </a:solidFill>
                <a:latin typeface="bt_mono Regular"/>
                <a:cs typeface="bt_mono Regular"/>
              </a:rPr>
              <a:t>ibeacons</a:t>
            </a:r>
            <a:endParaRPr lang="en-US" sz="2800" dirty="0">
              <a:solidFill>
                <a:srgbClr val="D8D8D8"/>
              </a:solidFill>
              <a:latin typeface="bt_mono Regular"/>
              <a:cs typeface="bt_mono Regular"/>
            </a:endParaRPr>
          </a:p>
          <a:p>
            <a:endParaRPr lang="en-US" sz="2800" dirty="0" smtClean="0">
              <a:solidFill>
                <a:srgbClr val="D8D8D8"/>
              </a:solidFill>
              <a:latin typeface="bt_mono Regular"/>
              <a:cs typeface="bt_mono Regular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Band switching on degradation / interference</a:t>
            </a:r>
          </a:p>
          <a:p>
            <a:endParaRPr lang="en-US" sz="28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bt_mono Regular"/>
                <a:cs typeface="bt_mono Regular"/>
              </a:rPr>
              <a:t>Secure and external communication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559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Considerations</a:t>
            </a:r>
            <a:endParaRPr lang="en-US" sz="48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4997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9111" y="-12700"/>
            <a:ext cx="13264446" cy="7620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4001" y="268816"/>
            <a:ext cx="8667750" cy="134408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57150" cmpd="sng">
            <a:solidFill>
              <a:schemeClr val="bg1"/>
            </a:solidFill>
          </a:ln>
          <a:effectLst>
            <a:outerShdw blurRad="1016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bt_mono Regular"/>
                <a:cs typeface="bt_mono Regular"/>
              </a:rPr>
              <a:t>Getting Started</a:t>
            </a:r>
            <a:endParaRPr lang="en-US" sz="4800" dirty="0">
              <a:latin typeface="bt_mono Regular"/>
              <a:cs typeface="bt_mon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1646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2711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9400" y="1928823"/>
            <a:ext cx="8851900" cy="393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Estimote</a:t>
            </a: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: 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http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://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estimote.com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/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api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3600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Kontakt.io</a:t>
            </a: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: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http://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docs.kontakt.io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/</a:t>
            </a:r>
            <a:endParaRPr lang="en-US" sz="2800" dirty="0" smtClean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endParaRPr lang="en-US" sz="3200" dirty="0" smtClean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3600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AltBeacon</a:t>
            </a: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: 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http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://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altbeacon.org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	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					 examples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/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559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Beacon SDK or Open SDK?</a:t>
            </a:r>
            <a:endParaRPr lang="en-US" sz="48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127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54_Nexus_10_API_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689" y="0"/>
            <a:ext cx="1098828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2700" y="7118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3900" y="184595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The Android Emulator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5942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6240" y="-469900"/>
            <a:ext cx="11978096" cy="74863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900" y="1865323"/>
            <a:ext cx="8877300" cy="4483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Virtual Machine Software + </a:t>
            </a:r>
          </a:p>
          <a:p>
            <a:pPr>
              <a:spcAft>
                <a:spcPts val="1000"/>
              </a:spcAft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USB BLE adapter</a:t>
            </a:r>
          </a:p>
          <a:p>
            <a:pPr>
              <a:spcAft>
                <a:spcPts val="1000"/>
              </a:spcAft>
            </a:pPr>
            <a:endParaRPr lang="en-US" sz="36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spcAft>
                <a:spcPts val="1000"/>
              </a:spcAft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http</a:t>
            </a:r>
            <a:r>
              <a:rPr lang="en-US" sz="3600" dirty="0">
                <a:solidFill>
                  <a:schemeClr val="bg1"/>
                </a:solidFill>
                <a:latin typeface="bt_mono Regular"/>
                <a:cs typeface="bt_mono Regular"/>
              </a:rPr>
              <a:t>://</a:t>
            </a:r>
            <a:r>
              <a:rPr lang="en-US" sz="3600" dirty="0" err="1">
                <a:solidFill>
                  <a:schemeClr val="bg1"/>
                </a:solidFill>
                <a:latin typeface="bt_mono Regular"/>
                <a:cs typeface="bt_mono Regular"/>
              </a:rPr>
              <a:t>chrislarson.me</a:t>
            </a:r>
            <a:r>
              <a:rPr lang="en-US" sz="3600" dirty="0">
                <a:solidFill>
                  <a:schemeClr val="bg1"/>
                </a:solidFill>
                <a:latin typeface="bt_mono Regular"/>
                <a:cs typeface="bt_mono Regular"/>
              </a:rPr>
              <a:t>/blog/emulate-android-and-</a:t>
            </a:r>
            <a:r>
              <a:rPr lang="en-US" sz="3600" dirty="0" err="1">
                <a:solidFill>
                  <a:schemeClr val="bg1"/>
                </a:solidFill>
                <a:latin typeface="bt_mono Regular"/>
                <a:cs typeface="bt_mono Regular"/>
              </a:rPr>
              <a:t>bluetooth</a:t>
            </a:r>
            <a:r>
              <a:rPr lang="en-US" sz="3600" dirty="0">
                <a:solidFill>
                  <a:schemeClr val="bg1"/>
                </a:solidFill>
                <a:latin typeface="bt_mono Regular"/>
                <a:cs typeface="bt_mono Regular"/>
              </a:rPr>
              <a:t>-le-</a:t>
            </a:r>
            <a:r>
              <a:rPr lang="en-US" sz="3600" dirty="0" err="1">
                <a:solidFill>
                  <a:schemeClr val="bg1"/>
                </a:solidFill>
                <a:latin typeface="bt_mono Regular"/>
                <a:cs typeface="bt_mono Regular"/>
              </a:rPr>
              <a:t>hardware.html</a:t>
            </a:r>
            <a:endParaRPr lang="en-US" sz="36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spcAft>
                <a:spcPts val="1000"/>
              </a:spcAft>
            </a:pPr>
            <a:endParaRPr lang="en-US" sz="36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559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Emulating Android &amp; BLE</a:t>
            </a:r>
            <a:endParaRPr lang="en-US" sz="48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9451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-1"/>
            <a:ext cx="9321800" cy="720575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4001" y="459316"/>
            <a:ext cx="8667750" cy="134408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57150" cmpd="sng">
            <a:solidFill>
              <a:schemeClr val="bg1"/>
            </a:solidFill>
          </a:ln>
          <a:effectLst>
            <a:outerShdw blurRad="1016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bt_mono Regular"/>
                <a:cs typeface="bt_mono Regular"/>
              </a:rPr>
              <a:t>Beacon Scavenger Hunt</a:t>
            </a:r>
            <a:endParaRPr lang="en-US" sz="4800" dirty="0">
              <a:latin typeface="bt_mono Regular"/>
              <a:cs typeface="bt_mon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3202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6240" y="-469900"/>
            <a:ext cx="11978096" cy="74863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000" y="1776423"/>
            <a:ext cx="88773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Phone to Beacon Connections</a:t>
            </a:r>
          </a:p>
          <a:p>
            <a:pPr marL="742950" indent="-74295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Distance feedback system</a:t>
            </a:r>
          </a:p>
          <a:p>
            <a:pPr marL="742950" indent="-74295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Badges on beacon capture</a:t>
            </a:r>
          </a:p>
          <a:p>
            <a:pPr marL="742950" indent="-74295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Unlock on hunt completion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559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How it Works</a:t>
            </a:r>
            <a:endParaRPr lang="en-US" sz="48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2361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timote_Clou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60642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2197100"/>
            <a:ext cx="9144000" cy="19558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700" y="2374577"/>
            <a:ext cx="9131300" cy="136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Adjusting Beacon Settings</a:t>
            </a:r>
          </a:p>
          <a:p>
            <a:pPr algn="ctr">
              <a:spcBef>
                <a:spcPct val="20000"/>
              </a:spcBef>
            </a:pP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bt_mono Regular"/>
                <a:cs typeface="bt_mono Regular"/>
              </a:rPr>
              <a:t>Estimote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bt_mono Regular"/>
                <a:cs typeface="bt_mono Regular"/>
              </a:rPr>
              <a:t> Site and App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bt_mono Regular"/>
              <a:cs typeface="bt_mono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0839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167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700" y="241300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900" y="418777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Being Location Aware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1523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32545"/>
            <a:ext cx="9144000" cy="162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2711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9000" y="1420823"/>
            <a:ext cx="8851900" cy="4493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bt_mono Regular"/>
                <a:cs typeface="bt_mono Regular"/>
              </a:rPr>
              <a:t>&lt;uses-permission </a:t>
            </a:r>
            <a:r>
              <a:rPr lang="en-US" sz="2400" dirty="0" err="1">
                <a:solidFill>
                  <a:schemeClr val="bg1"/>
                </a:solidFill>
                <a:latin typeface="bt_mono Regular"/>
                <a:cs typeface="bt_mono Regular"/>
              </a:rPr>
              <a:t>android:name</a:t>
            </a:r>
            <a:r>
              <a:rPr lang="en-US" sz="2400" dirty="0" smtClean="0">
                <a:solidFill>
                  <a:schemeClr val="bg1"/>
                </a:solidFill>
                <a:latin typeface="bt_mono Regular"/>
                <a:cs typeface="bt_mono Regular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bt_mono Regular"/>
                <a:cs typeface="bt_mono Regular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bt_mono Regular"/>
                <a:cs typeface="bt_mono Regular"/>
              </a:rPr>
              <a:t>"</a:t>
            </a:r>
            <a:r>
              <a:rPr lang="en-US" sz="2400" dirty="0" err="1">
                <a:solidFill>
                  <a:schemeClr val="bg1"/>
                </a:solidFill>
                <a:latin typeface="bt_mono Regular"/>
                <a:cs typeface="bt_mono Regular"/>
              </a:rPr>
              <a:t>android.permission.BLUETOOTH</a:t>
            </a:r>
            <a:r>
              <a:rPr lang="en-US" sz="2400" dirty="0">
                <a:solidFill>
                  <a:schemeClr val="bg1"/>
                </a:solidFill>
                <a:latin typeface="bt_mono Regular"/>
                <a:cs typeface="bt_mono Regular"/>
              </a:rPr>
              <a:t>"/&gt;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bt_mono Regular"/>
                <a:cs typeface="bt_mono Regular"/>
              </a:rPr>
              <a:t>&lt;uses-permission </a:t>
            </a:r>
            <a:r>
              <a:rPr lang="en-US" sz="2400" dirty="0" err="1">
                <a:solidFill>
                  <a:schemeClr val="bg1"/>
                </a:solidFill>
                <a:latin typeface="bt_mono Regular"/>
                <a:cs typeface="bt_mono Regular"/>
              </a:rPr>
              <a:t>android:name</a:t>
            </a:r>
            <a:r>
              <a:rPr lang="en-US" sz="2400" dirty="0" smtClean="0">
                <a:solidFill>
                  <a:schemeClr val="bg1"/>
                </a:solidFill>
                <a:latin typeface="bt_mono Regular"/>
                <a:cs typeface="bt_mono Regular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bt_mono Regular"/>
                <a:cs typeface="bt_mono Regular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bt_mono Regular"/>
                <a:cs typeface="bt_mono Regular"/>
              </a:rPr>
              <a:t>"</a:t>
            </a:r>
            <a:r>
              <a:rPr lang="en-US" sz="2400" dirty="0" err="1">
                <a:solidFill>
                  <a:schemeClr val="bg1"/>
                </a:solidFill>
                <a:latin typeface="bt_mono Regular"/>
                <a:cs typeface="bt_mono Regular"/>
              </a:rPr>
              <a:t>android.permission.BLUETOOTH_ADMIN</a:t>
            </a:r>
            <a:r>
              <a:rPr lang="en-US" sz="2400" dirty="0">
                <a:solidFill>
                  <a:schemeClr val="bg1"/>
                </a:solidFill>
                <a:latin typeface="bt_mono Regular"/>
                <a:cs typeface="bt_mono Regular"/>
              </a:rPr>
              <a:t>"/</a:t>
            </a:r>
            <a:r>
              <a:rPr lang="en-US" sz="2400" dirty="0" smtClean="0">
                <a:solidFill>
                  <a:schemeClr val="bg1"/>
                </a:solidFill>
                <a:latin typeface="bt_mono Regular"/>
                <a:cs typeface="bt_mono Regular"/>
              </a:rPr>
              <a:t>&gt;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&lt;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service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android:name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=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	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”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com.estimote.sdk.service.BeaconService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	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android:exported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="false"/&gt;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3416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800" b="1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AndroidManifest.xml</a:t>
            </a:r>
            <a:endParaRPr lang="en-US" sz="48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4584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2711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9900" y="1624023"/>
            <a:ext cx="8851900" cy="422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private static final String ESTIMOTE_PROXIMITY_UUID = </a:t>
            </a:r>
            <a:endParaRPr lang="en-US" sz="20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	"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B9402F30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-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F5F7-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466E-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AFD9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-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25556B57GE6D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";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private 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static final Region ALL_ESTIMOTE_BEACONS = new </a:t>
            </a:r>
            <a:endParaRPr lang="en-US" sz="20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Region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("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regionId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", ESTIMOTE_PROXIMITY_UUID, null, </a:t>
            </a:r>
            <a:endParaRPr lang="en-US" sz="20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null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);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private 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BeaconManager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beaconManager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= new </a:t>
            </a:r>
            <a:endParaRPr lang="en-US" sz="20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	</a:t>
            </a:r>
            <a:r>
              <a:rPr lang="en-US" sz="2000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BeaconManager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(activity)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;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55908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Setting the Beacon Manager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92780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2711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7700" y="1611323"/>
            <a:ext cx="8851900" cy="422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beaconManager.setRangingListener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(new 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BeaconManager.RangingListener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(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) {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   @Override public void 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onBeaconsDiscovered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(Region </a:t>
            </a:r>
            <a:endParaRPr lang="en-US" sz="20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   region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, List&lt;Beacon&gt; beacons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) {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    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  .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  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}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})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;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beaconManager.stopRanging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(ALL_ESTIMOTE_BEACONS);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559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Setting the Listener</a:t>
            </a:r>
            <a:endParaRPr lang="en-US" sz="48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5254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2711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9800" y="1255723"/>
            <a:ext cx="7797800" cy="4634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 err="1">
                <a:solidFill>
                  <a:schemeClr val="bg1"/>
                </a:solidFill>
                <a:latin typeface="bt_mono Regular"/>
                <a:cs typeface="bt_mono Regular"/>
              </a:rPr>
              <a:t>getProximityUUID</a:t>
            </a:r>
            <a:r>
              <a:rPr lang="en-US" sz="2200" dirty="0">
                <a:solidFill>
                  <a:schemeClr val="bg1"/>
                </a:solidFill>
                <a:latin typeface="bt_mono Regular"/>
                <a:cs typeface="bt_mono Regular"/>
              </a:rPr>
              <a:t>: Proximity UUID of the </a:t>
            </a:r>
            <a:r>
              <a:rPr lang="en-US" sz="22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Beacon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 err="1">
                <a:solidFill>
                  <a:schemeClr val="bg1"/>
                </a:solidFill>
                <a:latin typeface="bt_mono Regular"/>
                <a:cs typeface="bt_mono Regular"/>
              </a:rPr>
              <a:t>getMajor</a:t>
            </a:r>
            <a:r>
              <a:rPr lang="en-US" sz="2200" dirty="0">
                <a:solidFill>
                  <a:schemeClr val="bg1"/>
                </a:solidFill>
                <a:latin typeface="bt_mono Regular"/>
                <a:cs typeface="bt_mono Regular"/>
              </a:rPr>
              <a:t>: Major version of the beacon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 err="1">
                <a:solidFill>
                  <a:schemeClr val="bg1"/>
                </a:solidFill>
                <a:latin typeface="bt_mono Regular"/>
                <a:cs typeface="bt_mono Regular"/>
              </a:rPr>
              <a:t>getMinor</a:t>
            </a:r>
            <a:r>
              <a:rPr lang="en-US" sz="2200" dirty="0">
                <a:solidFill>
                  <a:schemeClr val="bg1"/>
                </a:solidFill>
                <a:latin typeface="bt_mono Regular"/>
                <a:cs typeface="bt_mono Regular"/>
              </a:rPr>
              <a:t>: Minor version of the beacon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getMeasuredPower</a:t>
            </a:r>
            <a:r>
              <a:rPr lang="en-US" sz="2200" dirty="0">
                <a:solidFill>
                  <a:schemeClr val="bg1"/>
                </a:solidFill>
                <a:latin typeface="bt_mono Regular"/>
                <a:cs typeface="bt_mono Regular"/>
              </a:rPr>
              <a:t>: Beacon measured power </a:t>
            </a:r>
            <a:r>
              <a:rPr lang="en-US" sz="2200" dirty="0" smtClean="0">
                <a:solidFill>
                  <a:schemeClr val="bg1"/>
                </a:solidFill>
                <a:latin typeface="bt_mono Regular"/>
                <a:cs typeface="bt_mono Regular"/>
              </a:rPr>
              <a:t>    (</a:t>
            </a:r>
            <a:r>
              <a:rPr lang="en-US" sz="2200" dirty="0">
                <a:solidFill>
                  <a:schemeClr val="bg1"/>
                </a:solidFill>
                <a:latin typeface="bt_mono Regular"/>
                <a:cs typeface="bt_mono Regular"/>
              </a:rPr>
              <a:t>in </a:t>
            </a:r>
            <a:r>
              <a:rPr lang="en-US" sz="2200" dirty="0" err="1">
                <a:solidFill>
                  <a:schemeClr val="bg1"/>
                </a:solidFill>
                <a:latin typeface="bt_mono Regular"/>
                <a:cs typeface="bt_mono Regular"/>
              </a:rPr>
              <a:t>dBm</a:t>
            </a:r>
            <a:r>
              <a:rPr lang="en-US" sz="2200" dirty="0">
                <a:solidFill>
                  <a:schemeClr val="bg1"/>
                </a:solidFill>
                <a:latin typeface="bt_mono Regular"/>
                <a:cs typeface="bt_mono Regular"/>
              </a:rPr>
              <a:t>)          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 err="1">
                <a:solidFill>
                  <a:schemeClr val="bg1"/>
                </a:solidFill>
                <a:latin typeface="bt_mono Regular"/>
                <a:cs typeface="bt_mono Regular"/>
              </a:rPr>
              <a:t>getMacAddress</a:t>
            </a:r>
            <a:r>
              <a:rPr lang="en-US" sz="2200" dirty="0">
                <a:solidFill>
                  <a:schemeClr val="bg1"/>
                </a:solidFill>
                <a:latin typeface="bt_mono Regular"/>
                <a:cs typeface="bt_mono Regular"/>
              </a:rPr>
              <a:t>: Beacon MAC address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getName</a:t>
            </a:r>
            <a:r>
              <a:rPr lang="en-US" sz="2200" dirty="0">
                <a:solidFill>
                  <a:schemeClr val="bg1"/>
                </a:solidFill>
                <a:latin typeface="bt_mono Regular"/>
                <a:cs typeface="bt_mono Regular"/>
              </a:rPr>
              <a:t>: Display friendly beacon name </a:t>
            </a:r>
            <a:r>
              <a:rPr lang="en-US" sz="2200" dirty="0" smtClean="0">
                <a:solidFill>
                  <a:schemeClr val="bg1"/>
                </a:solidFill>
                <a:latin typeface="bt_mono Regular"/>
                <a:cs typeface="bt_mono Regular"/>
              </a:rPr>
              <a:t> </a:t>
            </a:r>
            <a:endParaRPr lang="en-US" sz="22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 dirty="0" err="1">
                <a:solidFill>
                  <a:schemeClr val="bg1"/>
                </a:solidFill>
                <a:latin typeface="bt_mono Regular"/>
                <a:cs typeface="bt_mono Regular"/>
              </a:rPr>
              <a:t>getRssi</a:t>
            </a:r>
            <a:r>
              <a:rPr lang="en-US" sz="2200" dirty="0">
                <a:solidFill>
                  <a:schemeClr val="bg1"/>
                </a:solidFill>
                <a:latin typeface="bt_mono Regular"/>
                <a:cs typeface="bt_mono Regular"/>
              </a:rPr>
              <a:t>: Received Signal Strength Indication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384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The Beacon Object</a:t>
            </a:r>
            <a:endParaRPr lang="en-US" sz="48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0384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2711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46200" y="1217623"/>
            <a:ext cx="8851900" cy="514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double distance = 1000.0;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Beacon 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beacon = null;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for 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(Beacon 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rangedBeacon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: beacons) {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    double 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currentDistance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=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       </a:t>
            </a:r>
            <a:r>
              <a:rPr lang="en-US" sz="2000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Utils.computeAccuracy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rangedBeacon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  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if 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currentDistance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&lt; distance &amp;&amp;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   </a:t>
            </a:r>
            <a:r>
              <a:rPr lang="en-US" sz="2000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discovered.contains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rangedBeacon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)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){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        distance 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= 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currentDistance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        </a:t>
            </a: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beacon 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= </a:t>
            </a:r>
            <a:r>
              <a:rPr lang="en-US" sz="2000" dirty="0" err="1">
                <a:solidFill>
                  <a:schemeClr val="bg1"/>
                </a:solidFill>
                <a:latin typeface="bt_mono Regular"/>
                <a:cs typeface="bt_mono Regular"/>
              </a:rPr>
              <a:t>rangedBeacon</a:t>
            </a:r>
            <a:r>
              <a:rPr lang="en-US" sz="2000" dirty="0">
                <a:solidFill>
                  <a:schemeClr val="bg1"/>
                </a:solidFill>
                <a:latin typeface="bt_mono Regular"/>
                <a:cs typeface="bt_mono Regular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bt_mono Regular"/>
                <a:cs typeface="bt_mono Regular"/>
              </a:rPr>
              <a:t>    }</a:t>
            </a:r>
            <a:endParaRPr lang="en-US" sz="2000" dirty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}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384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Getting Beacon Range</a:t>
            </a:r>
            <a:endParaRPr lang="en-US" sz="48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56440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21573"/>
            <a:ext cx="9144000" cy="813435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4001" y="459316"/>
            <a:ext cx="8667750" cy="134408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57150" cmpd="sng">
            <a:solidFill>
              <a:schemeClr val="bg1"/>
            </a:solidFill>
          </a:ln>
          <a:effectLst>
            <a:outerShdw blurRad="1016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bt_mono Regular"/>
                <a:cs typeface="bt_mono Regular"/>
              </a:rPr>
              <a:t>Playing with Location</a:t>
            </a:r>
            <a:endParaRPr lang="en-US" sz="4800" dirty="0">
              <a:latin typeface="bt_mono Regular"/>
              <a:cs typeface="bt_mon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26761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451" y="0"/>
            <a:ext cx="11099317" cy="739954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2700" y="241300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3900" y="418777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The Single Beacon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3655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86298"/>
            <a:ext cx="9143999" cy="162305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2700" y="241300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3900" y="418777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Indoor Accuracy Issues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7262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5100" y="0"/>
            <a:ext cx="17145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2700" y="368300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3900" y="545777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Improving Accuracy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1627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2078"/>
            <a:ext cx="10356334" cy="690007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4001" y="459316"/>
            <a:ext cx="8667750" cy="134408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57150" cmpd="sng">
            <a:solidFill>
              <a:schemeClr val="bg1"/>
            </a:solidFill>
          </a:ln>
          <a:effectLst>
            <a:outerShdw blurRad="1016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bt_mono Regular"/>
                <a:cs typeface="bt_mono Regular"/>
              </a:rPr>
              <a:t>The Bluetooth Spec</a:t>
            </a:r>
            <a:endParaRPr lang="en-US" sz="4800" dirty="0">
              <a:latin typeface="bt_mono Regular"/>
              <a:cs typeface="bt_mon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8830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1315218"/>
            <a:ext cx="6217920" cy="5181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2700" y="368300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3900" y="545777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Beacon Triangulation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670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360" y="0"/>
            <a:ext cx="9585960" cy="68471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2700" y="368300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3900" y="545777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Deploying at Scale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2763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4001" y="2389716"/>
            <a:ext cx="8667750" cy="134408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57150" cmpd="sng">
            <a:solidFill>
              <a:schemeClr val="bg1"/>
            </a:solidFill>
          </a:ln>
          <a:effectLst>
            <a:outerShdw blurRad="101600" dir="2700000" algn="tl" rotWithShape="0">
              <a:schemeClr val="tx1">
                <a:lumMod val="75000"/>
                <a:lumOff val="2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bt_mono Regular"/>
                <a:cs typeface="bt_mono Regular"/>
              </a:rPr>
              <a:t>Beacon Wrap-up</a:t>
            </a:r>
            <a:endParaRPr lang="en-US" sz="4800" dirty="0">
              <a:latin typeface="bt_mono Regular"/>
              <a:cs typeface="bt_mon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58664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313" y="0"/>
            <a:ext cx="11749970" cy="83947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-317500" y="339962"/>
            <a:ext cx="10604500" cy="1933338"/>
          </a:xfrm>
          <a:prstGeom prst="roundRect">
            <a:avLst/>
          </a:prstGeom>
          <a:solidFill>
            <a:schemeClr val="tx1">
              <a:alpha val="80000"/>
            </a:schemeClr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0200" y="482725"/>
            <a:ext cx="9677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dirty="0">
                <a:solidFill>
                  <a:prstClr val="white">
                    <a:lumMod val="95000"/>
                  </a:prstClr>
                </a:solidFill>
                <a:latin typeface="bt_mono Regular"/>
                <a:cs typeface="bt_mono Regular"/>
              </a:rPr>
              <a:t>Thank You!</a:t>
            </a:r>
          </a:p>
          <a:p>
            <a:pPr lvl="0"/>
            <a:r>
              <a:rPr lang="en-US" sz="4400" dirty="0">
                <a:solidFill>
                  <a:prstClr val="white">
                    <a:lumMod val="95000"/>
                  </a:prstClr>
                </a:solidFill>
                <a:latin typeface="bt_mono Regular"/>
                <a:cs typeface="bt_mono Regular"/>
              </a:rPr>
              <a:t>http://</a:t>
            </a:r>
            <a:r>
              <a:rPr lang="en-US" sz="4400" dirty="0" err="1">
                <a:solidFill>
                  <a:prstClr val="white">
                    <a:lumMod val="95000"/>
                  </a:prstClr>
                </a:solidFill>
                <a:latin typeface="bt_mono Regular"/>
                <a:cs typeface="bt_mono Regular"/>
              </a:rPr>
              <a:t>bit.ly</a:t>
            </a:r>
            <a:r>
              <a:rPr lang="en-US" sz="4400" dirty="0">
                <a:solidFill>
                  <a:prstClr val="white">
                    <a:lumMod val="95000"/>
                  </a:prstClr>
                </a:solidFill>
                <a:latin typeface="bt_mono Regular"/>
                <a:cs typeface="bt_mono Regular"/>
              </a:rPr>
              <a:t>/</a:t>
            </a:r>
            <a:r>
              <a:rPr lang="en-US" sz="4400">
                <a:solidFill>
                  <a:prstClr val="white">
                    <a:lumMod val="95000"/>
                  </a:prstClr>
                </a:solidFill>
                <a:latin typeface="bt_mono Regular"/>
                <a:cs typeface="bt_mono Regular"/>
              </a:rPr>
              <a:t>beacon_talk</a:t>
            </a:r>
            <a:endParaRPr lang="en-US" sz="4400" dirty="0">
              <a:solidFill>
                <a:prstClr val="white">
                  <a:lumMod val="95000"/>
                </a:prstClr>
              </a:solidFill>
              <a:latin typeface="bt_mono Regular"/>
              <a:cs typeface="bt_mono Regula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42196" y="4889500"/>
            <a:ext cx="7166895" cy="1968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165" y="5133629"/>
            <a:ext cx="63692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bt_mono Regular"/>
                <a:cs typeface="bt_mono Regular"/>
              </a:rPr>
              <a:t>Jonathan </a:t>
            </a:r>
            <a:r>
              <a:rPr lang="en-US" sz="2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LeBlanc (</a:t>
            </a:r>
            <a:r>
              <a:rPr lang="en-US" sz="2800" b="1" dirty="0">
                <a:solidFill>
                  <a:schemeClr val="bg1"/>
                </a:solidFill>
                <a:latin typeface="bt_mono Regular"/>
                <a:cs typeface="bt_mono Regular"/>
              </a:rPr>
              <a:t>@</a:t>
            </a:r>
            <a:r>
              <a:rPr lang="en-US" sz="2800" b="1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jcleblanc</a:t>
            </a:r>
            <a:r>
              <a:rPr lang="en-US" sz="2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)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bt_mono Regular"/>
                <a:cs typeface="bt_mono Regular"/>
              </a:rPr>
              <a:t>Head of Global Developer Advocacy at PayPal + Braintree</a:t>
            </a:r>
          </a:p>
        </p:txBody>
      </p:sp>
    </p:spTree>
    <p:extLst>
      <p:ext uri="{BB962C8B-B14F-4D97-AF65-F5344CB8AC3E}">
        <p14:creationId xmlns:p14="http://schemas.microsoft.com/office/powerpoint/2010/main" val="40376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715500" cy="682680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2700" y="368300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5900" y="621977"/>
            <a:ext cx="866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Bluetooth </a:t>
            </a:r>
            <a:r>
              <a:rPr lang="en-US" sz="4000" b="1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vs</a:t>
            </a:r>
            <a:r>
              <a:rPr lang="en-US" sz="40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 Bluetooth Smart</a:t>
            </a:r>
            <a:endParaRPr lang="en-US" sz="40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5059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97" y="2214487"/>
            <a:ext cx="1983334" cy="1983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1" y="2214486"/>
            <a:ext cx="1983335" cy="1983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098" y="2214487"/>
            <a:ext cx="1983334" cy="19833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7446" y="4757831"/>
            <a:ext cx="18507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bt_mono Regular"/>
                <a:cs typeface="bt_mono Regular"/>
              </a:rPr>
              <a:t>Central</a:t>
            </a:r>
          </a:p>
          <a:p>
            <a:pPr algn="ctr"/>
            <a:r>
              <a:rPr lang="en-US" sz="3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bt_mono Regular"/>
                <a:cs typeface="bt_mono Regular"/>
              </a:rPr>
              <a:t>Device</a:t>
            </a:r>
            <a:endParaRPr lang="en-US" dirty="0">
              <a:latin typeface="bt_mono Regular"/>
              <a:cs typeface="bt_mon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68260" y="4757831"/>
            <a:ext cx="208873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bt_mono Regular"/>
                <a:cs typeface="bt_mono Regular"/>
              </a:rPr>
              <a:t>Beacon </a:t>
            </a:r>
          </a:p>
          <a:p>
            <a:pPr algn="ctr"/>
            <a:r>
              <a:rPr lang="en-US" sz="3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bt_mono Regular"/>
                <a:cs typeface="bt_mono Regular"/>
              </a:rPr>
              <a:t>Hardware</a:t>
            </a:r>
            <a:endParaRPr lang="en-US" dirty="0">
              <a:latin typeface="bt_mono Regular"/>
              <a:cs typeface="bt_mon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04788" y="4757831"/>
            <a:ext cx="256475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bt_mono Regular"/>
                <a:cs typeface="bt_mono Regular"/>
              </a:rPr>
              <a:t>IP Address</a:t>
            </a:r>
          </a:p>
          <a:p>
            <a:pPr algn="ctr"/>
            <a:r>
              <a:rPr lang="en-US" sz="3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bt_mono Regular"/>
                <a:cs typeface="bt_mono Regular"/>
              </a:rPr>
              <a:t>Endpoint</a:t>
            </a:r>
            <a:endParaRPr lang="en-US" dirty="0">
              <a:latin typeface="bt_mono Regular"/>
              <a:cs typeface="bt_mono Regular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04606" y="2952154"/>
            <a:ext cx="834965" cy="2802"/>
          </a:xfrm>
          <a:prstGeom prst="straightConnector1">
            <a:avLst/>
          </a:prstGeom>
          <a:ln w="101600">
            <a:solidFill>
              <a:schemeClr val="tx1">
                <a:lumMod val="85000"/>
                <a:lumOff val="15000"/>
              </a:schemeClr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2700" y="368300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23900" y="545777"/>
            <a:ext cx="7594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How it Works</a:t>
            </a:r>
            <a:endParaRPr lang="en-US" sz="44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994400" y="1841500"/>
            <a:ext cx="12700" cy="2590800"/>
          </a:xfrm>
          <a:prstGeom prst="line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04606" y="3485554"/>
            <a:ext cx="834965" cy="2802"/>
          </a:xfrm>
          <a:prstGeom prst="straightConnector1">
            <a:avLst/>
          </a:prstGeom>
          <a:ln w="101600">
            <a:solidFill>
              <a:schemeClr val="tx1">
                <a:lumMod val="85000"/>
                <a:lumOff val="15000"/>
              </a:schemeClr>
            </a:solidFill>
            <a:headEnd type="triangle" w="med" len="sm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89617" y="2949352"/>
            <a:ext cx="834965" cy="2802"/>
          </a:xfrm>
          <a:prstGeom prst="straightConnector1">
            <a:avLst/>
          </a:prstGeom>
          <a:ln w="101600">
            <a:solidFill>
              <a:schemeClr val="tx1">
                <a:lumMod val="85000"/>
                <a:lumOff val="15000"/>
              </a:schemeClr>
            </a:solidFill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89617" y="3482752"/>
            <a:ext cx="834965" cy="2802"/>
          </a:xfrm>
          <a:prstGeom prst="straightConnector1">
            <a:avLst/>
          </a:prstGeom>
          <a:ln w="101600">
            <a:solidFill>
              <a:schemeClr val="tx1">
                <a:lumMod val="85000"/>
                <a:lumOff val="15000"/>
              </a:schemeClr>
            </a:solidFill>
            <a:headEnd type="triangle" w="med" len="sm"/>
            <a:tailEnd type="non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70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1867" y="0"/>
            <a:ext cx="12195867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21763"/>
            <a:ext cx="9144000" cy="13081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275440"/>
            <a:ext cx="866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Real World Use Case</a:t>
            </a:r>
            <a:endParaRPr lang="en-US" sz="40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35491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2920"/>
            <a:ext cx="9144000" cy="7863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2700" y="5155876"/>
            <a:ext cx="9144000" cy="105442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5900" y="5346377"/>
            <a:ext cx="866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0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Don’t be Creepy</a:t>
            </a:r>
            <a:endParaRPr lang="en-US" sz="40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62992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0" y="0"/>
            <a:ext cx="14032820" cy="70164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70164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1928823"/>
            <a:ext cx="8293100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Connection Type: </a:t>
            </a:r>
            <a:r>
              <a:rPr lang="en-US" sz="3600" dirty="0" err="1" smtClean="0">
                <a:solidFill>
                  <a:schemeClr val="bg1"/>
                </a:solidFill>
                <a:latin typeface="bt_mono Regular"/>
                <a:cs typeface="bt_mono Regular"/>
              </a:rPr>
              <a:t>Intermittant</a:t>
            </a:r>
            <a:endParaRPr lang="en-US" sz="3600" dirty="0" smtClean="0">
              <a:solidFill>
                <a:schemeClr val="bg1"/>
              </a:solidFill>
              <a:latin typeface="bt_mono Regular"/>
              <a:cs typeface="bt_mono Regular"/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Battery Life: ~ 1.5 years (ha)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Range: ~ 75-100 meters</a:t>
            </a: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  <a:latin typeface="bt_mono Regular"/>
                <a:cs typeface="bt_mono Regular"/>
              </a:rPr>
              <a:t>Data Latency: 3ms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559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bt_mono Regular"/>
                <a:cs typeface="bt_mono Regular"/>
              </a:rPr>
              <a:t>Bluetooth Smart Details</a:t>
            </a:r>
            <a:endParaRPr lang="en-US" sz="4800" b="1" dirty="0">
              <a:solidFill>
                <a:schemeClr val="bg1"/>
              </a:solidFill>
              <a:latin typeface="bt_mono Regular"/>
              <a:cs typeface="bt_mono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210300"/>
            <a:ext cx="9144000" cy="6477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50000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twitter: @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jcleblanc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  |  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hashtag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: #</a:t>
            </a: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bt_mono Regular"/>
                <a:cs typeface="bt_mono Regular"/>
              </a:rPr>
              <a:t>devnexus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bt_mono Regular"/>
              <a:cs typeface="bt_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3927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dentity_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defRPr sz="2400" b="1" dirty="0" smtClean="0">
            <a:solidFill>
              <a:schemeClr val="bg1">
                <a:lumMod val="9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identity_blue.potx</Template>
  <TotalTime>68778</TotalTime>
  <Words>1545</Words>
  <Application>Microsoft Macintosh PowerPoint</Application>
  <PresentationFormat>On-screen Show (4:3)</PresentationFormat>
  <Paragraphs>261</Paragraphs>
  <Slides>43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identity_blue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Leblanc, Jonathan(jleblanc)</dc:creator>
  <cp:lastModifiedBy>Leblanc, Jonathan</cp:lastModifiedBy>
  <cp:revision>1417</cp:revision>
  <dcterms:created xsi:type="dcterms:W3CDTF">2012-03-07T16:16:28Z</dcterms:created>
  <dcterms:modified xsi:type="dcterms:W3CDTF">2015-03-10T13:51:26Z</dcterms:modified>
</cp:coreProperties>
</file>